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6" r:id="rId2"/>
    <p:sldId id="257" r:id="rId3"/>
    <p:sldId id="258" r:id="rId4"/>
    <p:sldId id="276" r:id="rId5"/>
    <p:sldId id="277" r:id="rId6"/>
    <p:sldId id="263" r:id="rId7"/>
    <p:sldId id="262" r:id="rId8"/>
    <p:sldId id="264" r:id="rId9"/>
    <p:sldId id="265" r:id="rId10"/>
    <p:sldId id="266" r:id="rId11"/>
    <p:sldId id="267" r:id="rId12"/>
    <p:sldId id="268" r:id="rId13"/>
    <p:sldId id="269" r:id="rId14"/>
    <p:sldId id="270" r:id="rId15"/>
    <p:sldId id="271" r:id="rId16"/>
    <p:sldId id="272" r:id="rId17"/>
    <p:sldId id="273" r:id="rId18"/>
    <p:sldId id="274" r:id="rId19"/>
    <p:sldId id="27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png>
</file>

<file path=ppt/media/image19.png>
</file>

<file path=ppt/media/image2.jpeg>
</file>

<file path=ppt/media/image20.png>
</file>

<file path=ppt/media/image21.jpg>
</file>

<file path=ppt/media/image3.jpe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85CEBF-4A7C-475A-B288-17D0354F5DAE}" type="datetimeFigureOut">
              <a:rPr lang="en-US" smtClean="0"/>
              <a:t>8/25/2023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32A2BF-B7E8-48C9-932D-7F13C49608D6}"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B32A2BF-B7E8-48C9-932D-7F13C49608D6}"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Consolas" panose="020B0609020204030204" pitchFamily="49" charset="0"/>
              </a:rPr>
              <a:t> </a:t>
            </a:r>
            <a:r>
              <a:rPr lang="en-US" b="0" dirty="0">
                <a:solidFill>
                  <a:srgbClr val="6A9955"/>
                </a:solidFill>
                <a:effectLst/>
                <a:latin typeface="Consolas" panose="020B0609020204030204" pitchFamily="49" charset="0"/>
              </a:rPr>
              <a:t>#RM: average number of rooms per dwelling has a high **POSITIVE** correlation with PRICE (0.7).#</a:t>
            </a:r>
            <a:r>
              <a:rPr lang="en-US" b="0" dirty="0">
                <a:solidFill>
                  <a:srgbClr val="CCCCCC"/>
                </a:solidFill>
                <a:effectLst/>
                <a:latin typeface="Consolas" panose="020B0609020204030204" pitchFamily="49" charset="0"/>
              </a:rPr>
              <a:t/>
            </a: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 </a:t>
            </a:r>
            <a:r>
              <a:rPr lang="en-US" b="0" dirty="0">
                <a:solidFill>
                  <a:srgbClr val="6A9955"/>
                </a:solidFill>
                <a:effectLst/>
                <a:latin typeface="Consolas" panose="020B0609020204030204" pitchFamily="49" charset="0"/>
              </a:rPr>
              <a:t>#LSTAT: % lower status of the population has a high **NEGATIVE** </a:t>
            </a:r>
            <a:r>
              <a:rPr lang="en-US" b="0" dirty="0" err="1">
                <a:solidFill>
                  <a:srgbClr val="6A9955"/>
                </a:solidFill>
                <a:effectLst/>
                <a:latin typeface="Consolas" panose="020B0609020204030204" pitchFamily="49" charset="0"/>
              </a:rPr>
              <a:t>corrleation</a:t>
            </a:r>
            <a:r>
              <a:rPr lang="en-US" b="0" dirty="0">
                <a:solidFill>
                  <a:srgbClr val="6A9955"/>
                </a:solidFill>
                <a:effectLst/>
                <a:latin typeface="Consolas" panose="020B0609020204030204" pitchFamily="49" charset="0"/>
              </a:rPr>
              <a:t> with PRICE (-0.74)</a:t>
            </a:r>
            <a:endParaRPr lang="en-US" b="0" dirty="0">
              <a:solidFill>
                <a:srgbClr val="CCCCCC"/>
              </a:solidFill>
              <a:effectLst/>
              <a:latin typeface="Consolas" panose="020B0609020204030204" pitchFamily="49" charset="0"/>
            </a:endParaRPr>
          </a:p>
          <a:p>
            <a:r>
              <a:rPr lang="en-US" b="0" dirty="0">
                <a:solidFill>
                  <a:srgbClr val="CCCCCC"/>
                </a:solidFill>
                <a:effectLst/>
                <a:latin typeface="Consolas" panose="020B0609020204030204" pitchFamily="49" charset="0"/>
              </a:rPr>
              <a:t> </a:t>
            </a:r>
            <a:r>
              <a:rPr lang="en-US" b="0" dirty="0">
                <a:solidFill>
                  <a:srgbClr val="6A9955"/>
                </a:solidFill>
                <a:effectLst/>
                <a:latin typeface="Consolas" panose="020B0609020204030204" pitchFamily="49" charset="0"/>
              </a:rPr>
              <a:t>#LSTAT and RM have a fairly strong correlation between themselves too (0.61) - not ideal.</a:t>
            </a:r>
            <a:endParaRPr lang="en-US" b="0" dirty="0">
              <a:solidFill>
                <a:srgbClr val="CCCCCC"/>
              </a:solidFill>
              <a:effectLst/>
              <a:latin typeface="Consolas" panose="020B0609020204030204" pitchFamily="49" charset="0"/>
            </a:endParaRPr>
          </a:p>
        </p:txBody>
      </p:sp>
      <p:sp>
        <p:nvSpPr>
          <p:cNvPr id="4" name="Slide Number Placeholder 3"/>
          <p:cNvSpPr>
            <a:spLocks noGrp="1"/>
          </p:cNvSpPr>
          <p:nvPr>
            <p:ph type="sldNum" sz="quarter" idx="5"/>
          </p:nvPr>
        </p:nvSpPr>
        <p:spPr/>
        <p:txBody>
          <a:bodyPr/>
          <a:lstStyle/>
          <a:p>
            <a:fld id="{7B32A2BF-B7E8-48C9-932D-7F13C49608D6}" type="slidenum">
              <a:rPr lang="en-US" smtClean="0"/>
              <a:t>14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70C8408-DFAE-41E2-B731-845E33D9C040}" type="datetimeFigureOut">
              <a:rPr lang="en-US" smtClean="0"/>
              <a:t>8/25/2023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AC1AF-F8DC-4A1B-A988-A3B447F9F533}"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0C8408-DFAE-41E2-B731-845E33D9C040}" type="datetimeFigureOut">
              <a:rPr lang="en-US" smtClean="0"/>
              <a:t>8/25/2023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AC1AF-F8DC-4A1B-A988-A3B447F9F53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0C8408-DFAE-41E2-B731-845E33D9C040}" type="datetimeFigureOut">
              <a:rPr lang="en-US" smtClean="0"/>
              <a:t>8/25/2023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AC1AF-F8DC-4A1B-A988-A3B447F9F53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0C8408-DFAE-41E2-B731-845E33D9C040}" type="datetimeFigureOut">
              <a:rPr lang="en-US" smtClean="0"/>
              <a:t>8/25/2023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AC1AF-F8DC-4A1B-A988-A3B447F9F53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70C8408-DFAE-41E2-B731-845E33D9C040}" type="datetimeFigureOut">
              <a:rPr lang="en-US" smtClean="0"/>
              <a:t>8/25/2023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AC1AF-F8DC-4A1B-A988-A3B447F9F533}"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70C8408-DFAE-41E2-B731-845E33D9C040}" type="datetimeFigureOut">
              <a:rPr lang="en-US" smtClean="0"/>
              <a:t>8/25/2023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EAC1AF-F8DC-4A1B-A988-A3B447F9F53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70C8408-DFAE-41E2-B731-845E33D9C040}" type="datetimeFigureOut">
              <a:rPr lang="en-US" smtClean="0"/>
              <a:t>8/25/2023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EAC1AF-F8DC-4A1B-A988-A3B447F9F53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70C8408-DFAE-41E2-B731-845E33D9C040}" type="datetimeFigureOut">
              <a:rPr lang="en-US" smtClean="0"/>
              <a:t>8/25/2023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EAC1AF-F8DC-4A1B-A988-A3B447F9F53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70C8408-DFAE-41E2-B731-845E33D9C040}" type="datetimeFigureOut">
              <a:rPr lang="en-US" smtClean="0"/>
              <a:t>8/25/2023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90EAC1AF-F8DC-4A1B-A988-A3B447F9F53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70C8408-DFAE-41E2-B731-845E33D9C040}" type="datetimeFigureOut">
              <a:rPr lang="en-US" smtClean="0"/>
              <a:t>8/25/2023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0EAC1AF-F8DC-4A1B-A988-A3B447F9F53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70C8408-DFAE-41E2-B731-845E33D9C040}" type="datetimeFigureOut">
              <a:rPr lang="en-US" smtClean="0"/>
              <a:t>8/25/2023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EAC1AF-F8DC-4A1B-A988-A3B447F9F53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70C8408-DFAE-41E2-B731-845E33D9C040}" type="datetimeFigureOut">
              <a:rPr lang="en-US" smtClean="0"/>
              <a:t>8/25/2023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0EAC1AF-F8DC-4A1B-A988-A3B447F9F533}"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www.linkedin.com/in/ziad-alsawy" TargetMode="Externa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a:p>
        </p:txBody>
      </p:sp>
      <p:pic>
        <p:nvPicPr>
          <p:cNvPr id="6" name="Picture 5" descr="File:Boston à lheure bleue (4769294947).jpg - Wikimedia Commons"/>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7280" y="621733"/>
            <a:ext cx="10058400" cy="4985777"/>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1123908"/>
          </a:xfrm>
        </p:spPr>
        <p:txBody>
          <a:bodyPr>
            <a:normAutofit/>
          </a:bodyPr>
          <a:lstStyle/>
          <a:p>
            <a:r>
              <a:rPr lang="en-US" sz="4000" dirty="0">
                <a:solidFill>
                  <a:schemeClr val="accent1">
                    <a:lumMod val="75000"/>
                  </a:schemeClr>
                </a:solidFill>
              </a:rPr>
              <a:t>how data is distributed for every column</a:t>
            </a:r>
          </a:p>
        </p:txBody>
      </p:sp>
      <p:pic>
        <p:nvPicPr>
          <p:cNvPr id="4" name="Content Placeholder 3"/>
          <p:cNvPicPr>
            <a:picLocks noGrp="1" noChangeAspect="1"/>
          </p:cNvPicPr>
          <p:nvPr>
            <p:ph idx="1"/>
          </p:nvPr>
        </p:nvPicPr>
        <p:blipFill>
          <a:blip r:embed="rId2"/>
          <a:stretch>
            <a:fillRect/>
          </a:stretch>
        </p:blipFill>
        <p:spPr>
          <a:xfrm>
            <a:off x="1429966" y="1846263"/>
            <a:ext cx="8754893" cy="402272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165" y="-141413"/>
            <a:ext cx="10058400" cy="1328188"/>
          </a:xfrm>
        </p:spPr>
        <p:txBody>
          <a:bodyPr/>
          <a:lstStyle/>
          <a:p>
            <a:endParaRPr lang="en-US" dirty="0"/>
          </a:p>
        </p:txBody>
      </p:sp>
      <p:pic>
        <p:nvPicPr>
          <p:cNvPr id="4" name="Content Placeholder 3"/>
          <p:cNvPicPr>
            <a:picLocks noGrp="1" noChangeAspect="1"/>
          </p:cNvPicPr>
          <p:nvPr>
            <p:ph idx="1"/>
          </p:nvPr>
        </p:nvPicPr>
        <p:blipFill>
          <a:blip r:embed="rId2"/>
          <a:stretch>
            <a:fillRect/>
          </a:stretch>
        </p:blipFill>
        <p:spPr>
          <a:xfrm>
            <a:off x="564204" y="233465"/>
            <a:ext cx="11050622" cy="586577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84826" y="301557"/>
            <a:ext cx="11653735" cy="576850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335967"/>
          </a:xfrm>
        </p:spPr>
        <p:txBody>
          <a:bodyPr>
            <a:normAutofit fontScale="90000"/>
          </a:bodyPr>
          <a:lstStyle/>
          <a:p>
            <a:r>
              <a:rPr lang="en-US" dirty="0"/>
              <a:t>.</a:t>
            </a:r>
            <a:br>
              <a:rPr lang="en-US" dirty="0"/>
            </a:br>
            <a:endParaRPr lang="en-US" dirty="0"/>
          </a:p>
        </p:txBody>
      </p:sp>
      <p:pic>
        <p:nvPicPr>
          <p:cNvPr id="5" name="Content Placeholder 4"/>
          <p:cNvPicPr>
            <a:picLocks noGrp="1" noChangeAspect="1"/>
          </p:cNvPicPr>
          <p:nvPr>
            <p:ph sz="half" idx="1"/>
          </p:nvPr>
        </p:nvPicPr>
        <p:blipFill>
          <a:blip r:embed="rId2"/>
          <a:stretch>
            <a:fillRect/>
          </a:stretch>
        </p:blipFill>
        <p:spPr>
          <a:xfrm>
            <a:off x="1001949" y="515566"/>
            <a:ext cx="4883285" cy="5496128"/>
          </a:xfrm>
          <a:prstGeom prst="rect">
            <a:avLst/>
          </a:prstGeom>
        </p:spPr>
      </p:pic>
      <p:pic>
        <p:nvPicPr>
          <p:cNvPr id="6" name="Content Placeholder 5"/>
          <p:cNvPicPr>
            <a:picLocks noGrp="1" noChangeAspect="1"/>
          </p:cNvPicPr>
          <p:nvPr>
            <p:ph sz="half" idx="2"/>
          </p:nvPr>
        </p:nvPicPr>
        <p:blipFill>
          <a:blip r:embed="rId3"/>
          <a:stretch>
            <a:fillRect/>
          </a:stretch>
        </p:blipFill>
        <p:spPr>
          <a:xfrm>
            <a:off x="6051894" y="515565"/>
            <a:ext cx="5103786" cy="52140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4"/>
            <a:ext cx="10058400" cy="822350"/>
          </a:xfrm>
        </p:spPr>
        <p:txBody>
          <a:bodyPr>
            <a:normAutofit/>
          </a:bodyPr>
          <a:lstStyle/>
          <a:p>
            <a:r>
              <a:rPr lang="en-US" sz="4000" dirty="0">
                <a:solidFill>
                  <a:schemeClr val="accent1">
                    <a:lumMod val="75000"/>
                  </a:schemeClr>
                </a:solidFill>
              </a:rPr>
              <a:t>Get correlation between Price and all columns</a:t>
            </a:r>
          </a:p>
        </p:txBody>
      </p:sp>
      <p:pic>
        <p:nvPicPr>
          <p:cNvPr id="4" name="Content Placeholder 3"/>
          <p:cNvPicPr>
            <a:picLocks noGrp="1" noChangeAspect="1"/>
          </p:cNvPicPr>
          <p:nvPr>
            <p:ph idx="1"/>
          </p:nvPr>
        </p:nvPicPr>
        <p:blipFill>
          <a:blip r:embed="rId3"/>
          <a:stretch>
            <a:fillRect/>
          </a:stretch>
        </p:blipFill>
        <p:spPr>
          <a:xfrm>
            <a:off x="2044700" y="1846263"/>
            <a:ext cx="7916423" cy="402272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Rectangle 12"/>
          <p:cNvSpPr>
            <a:spLocks noGrp="1" noRot="1" noChangeAspect="1" noMove="1" noResize="1" noEditPoints="1" noAdjustHandles="1" noChangeArrowheads="1" noChangeShapeType="1" noTextEdit="1"/>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5" name="Straight Connector 14"/>
          <p:cNvCxnSpPr>
            <a:cxnSpLocks noGrp="1" noRot="1" noChangeAspect="1" noMove="1" noResize="1" noEditPoints="1" noAdjustHandles="1" noChangeArrowheads="1" noChangeShapeType="1"/>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7" name="Rectangle 16"/>
          <p:cNvSpPr>
            <a:spLocks noGrp="1" noRot="1" noChangeAspect="1" noMove="1" noResize="1" noEditPoints="1" noAdjustHandles="1" noChangeArrowheads="1" noChangeShapeType="1" noTextEdit="1"/>
          </p:cNvSpPr>
          <p:nvPr/>
        </p:nvSpPr>
        <p:spPr bwMode="white">
          <a:xfrm>
            <a:off x="1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457200" y="640080"/>
            <a:ext cx="3659246" cy="2926080"/>
          </a:xfrm>
        </p:spPr>
        <p:txBody>
          <a:bodyPr vert="horz" lIns="91440" tIns="45720" rIns="91440" bIns="45720" rtlCol="0" anchor="b">
            <a:normAutofit/>
          </a:bodyPr>
          <a:lstStyle/>
          <a:p>
            <a:r>
              <a:rPr lang="en-US" sz="4400">
                <a:solidFill>
                  <a:srgbClr val="FFFFFF"/>
                </a:solidFill>
              </a:rPr>
              <a:t>Data Cleaning </a:t>
            </a:r>
          </a:p>
        </p:txBody>
      </p:sp>
      <p:pic>
        <p:nvPicPr>
          <p:cNvPr id="6" name="Content Placeholder 5" descr="Data - Free of Charge Creative Commons Wooden Tile image"/>
          <p:cNvPicPr>
            <a:picLocks noGrp="1" noChangeAspect="1"/>
          </p:cNvPicPr>
          <p:nvPr>
            <p:ph idx="1"/>
          </p:nvPr>
        </p:nvPicPr>
        <p:blipFill rotWithShape="1">
          <a:blip r:embed="rId2">
            <a:extLst>
              <a:ext uri="{28A0092B-C50C-407E-A947-70E740481C1C}">
                <a14:useLocalDpi xmlns:a14="http://schemas.microsoft.com/office/drawing/2010/main" val="0"/>
              </a:ext>
            </a:extLst>
          </a:blip>
          <a:srcRect l="7840" r="18651" b="-1"/>
          <a:stretch>
            <a:fillRect/>
          </a:stretch>
        </p:blipFill>
        <p:spPr>
          <a:xfrm>
            <a:off x="4639733" y="10"/>
            <a:ext cx="7552266" cy="6857990"/>
          </a:xfrm>
          <a:prstGeom prst="rect">
            <a:avLst/>
          </a:prstGeom>
        </p:spPr>
      </p:pic>
      <p:sp>
        <p:nvSpPr>
          <p:cNvPr id="19" name="Rectangle 18"/>
          <p:cNvSpPr>
            <a:spLocks noGrp="1" noRot="1" noChangeAspect="1" noMove="1" noResize="1" noEditPoints="1" noAdjustHandles="1" noChangeArrowheads="1" noChangeShapeType="1" noTextEdit="1"/>
          </p:cNvSpPr>
          <p:nvPr/>
        </p:nvSpPr>
        <p:spPr>
          <a:xfrm>
            <a:off x="458475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4)">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missing values</a:t>
            </a:r>
            <a:r>
              <a:rPr lang="en-US" dirty="0"/>
              <a:t/>
            </a:r>
            <a:br>
              <a:rPr lang="en-US" dirty="0"/>
            </a:br>
            <a:endParaRPr lang="en-US" dirty="0"/>
          </a:p>
        </p:txBody>
      </p:sp>
      <p:pic>
        <p:nvPicPr>
          <p:cNvPr id="5" name="Content Placeholder 4"/>
          <p:cNvPicPr>
            <a:picLocks noGrp="1" noChangeAspect="1"/>
          </p:cNvPicPr>
          <p:nvPr>
            <p:ph idx="1"/>
          </p:nvPr>
        </p:nvPicPr>
        <p:blipFill>
          <a:blip r:embed="rId2"/>
          <a:stretch>
            <a:fillRect/>
          </a:stretch>
        </p:blipFill>
        <p:spPr>
          <a:xfrm>
            <a:off x="2164702" y="1846263"/>
            <a:ext cx="8173616" cy="402272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lumMod val="75000"/>
                  </a:schemeClr>
                </a:solidFill>
              </a:rPr>
              <a:t>Modeling</a:t>
            </a:r>
          </a:p>
        </p:txBody>
      </p:sp>
      <p:pic>
        <p:nvPicPr>
          <p:cNvPr id="4" name="Content Placeholder 3" descr="FPF Release: The Privacy Expert’s Guide to AI And Machine Learning"/>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8893" y="1846263"/>
            <a:ext cx="9654540" cy="4022725"/>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Rectangle 12"/>
          <p:cNvSpPr>
            <a:spLocks noGrp="1" noRot="1" noChangeAspect="1" noMove="1" noResize="1" noEditPoints="1" noAdjustHandles="1" noChangeArrowheads="1" noChangeShapeType="1" noTextEdit="1"/>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5" name="Straight Connector 14"/>
          <p:cNvCxnSpPr>
            <a:cxnSpLocks noGrp="1" noRot="1" noChangeAspect="1" noMove="1" noResize="1" noEditPoints="1" noAdjustHandles="1" noChangeArrowheads="1" noChangeShapeType="1"/>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7" name="Rectangle 16"/>
          <p:cNvSpPr>
            <a:spLocks noGrp="1" noRot="1" noChangeAspect="1" noMove="1" noResize="1" noEditPoints="1" noAdjustHandles="1" noChangeArrowheads="1" noChangeShapeType="1" noTextEdit="1"/>
          </p:cNvSpPr>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1"/>
          <p:cNvSpPr>
            <a:spLocks noGrp="1" noChangeArrowheads="1"/>
          </p:cNvSpPr>
          <p:nvPr>
            <p:ph type="title"/>
          </p:nvPr>
        </p:nvSpPr>
        <p:spPr bwMode="auto">
          <a:xfrm>
            <a:off x="633999" y="4550229"/>
            <a:ext cx="10909073" cy="1057655"/>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b" anchorCtr="0" compatLnSpc="1">
            <a:normAutofit/>
          </a:bodyPr>
          <a:lstStyle/>
          <a:p>
            <a:pPr lvl="0" fontAlgn="base">
              <a:spcAft>
                <a:spcPct val="0"/>
              </a:spcAft>
            </a:pPr>
            <a:r>
              <a:rPr kumimoji="0" lang="en-US" altLang="en-US" sz="3300" b="0" i="0" strike="noStrike" cap="none" normalizeH="0" dirty="0" err="1" smtClean="0">
                <a:ln>
                  <a:noFill/>
                </a:ln>
                <a:solidFill>
                  <a:schemeClr val="tx1">
                    <a:lumMod val="85000"/>
                    <a:lumOff val="15000"/>
                  </a:schemeClr>
                </a:solidFill>
                <a:effectLst/>
              </a:rPr>
              <a:t>LinearRegression</a:t>
            </a:r>
            <a:r>
              <a:rPr lang="en-US" altLang="en-US" sz="3300" dirty="0">
                <a:solidFill>
                  <a:schemeClr val="tx1">
                    <a:lumMod val="85000"/>
                    <a:lumOff val="15000"/>
                  </a:schemeClr>
                </a:solidFill>
              </a:rPr>
              <a:t> </a:t>
            </a:r>
            <a:r>
              <a:rPr lang="en-US" altLang="en-US" sz="3300" dirty="0" smtClean="0">
                <a:solidFill>
                  <a:schemeClr val="tx1">
                    <a:lumMod val="85000"/>
                    <a:lumOff val="15000"/>
                  </a:schemeClr>
                </a:solidFill>
              </a:rPr>
              <a:t>: 75.7   , </a:t>
            </a:r>
            <a:r>
              <a:rPr lang="en-US" altLang="en-US" sz="3300" dirty="0" err="1" smtClean="0">
                <a:solidFill>
                  <a:schemeClr val="tx1">
                    <a:lumMod val="85000"/>
                    <a:lumOff val="15000"/>
                  </a:schemeClr>
                </a:solidFill>
              </a:rPr>
              <a:t>RandomForestRegressor</a:t>
            </a:r>
            <a:r>
              <a:rPr lang="en-US" altLang="en-US" sz="3300" dirty="0">
                <a:solidFill>
                  <a:schemeClr val="tx1">
                    <a:lumMod val="85000"/>
                    <a:lumOff val="15000"/>
                  </a:schemeClr>
                </a:solidFill>
              </a:rPr>
              <a:t> : 82.15 </a:t>
            </a:r>
            <a:br>
              <a:rPr lang="en-US" altLang="en-US" sz="3300" dirty="0">
                <a:solidFill>
                  <a:schemeClr val="tx1">
                    <a:lumMod val="85000"/>
                    <a:lumOff val="15000"/>
                  </a:schemeClr>
                </a:solidFill>
              </a:rPr>
            </a:br>
            <a:r>
              <a:rPr lang="en-US" altLang="en-US" sz="3300" dirty="0" err="1" smtClean="0">
                <a:solidFill>
                  <a:schemeClr val="tx1">
                    <a:lumMod val="85000"/>
                    <a:lumOff val="15000"/>
                  </a:schemeClr>
                </a:solidFill>
              </a:rPr>
              <a:t>GradientBoostingRegressor</a:t>
            </a:r>
            <a:r>
              <a:rPr lang="en-US" altLang="en-US" sz="3300" dirty="0">
                <a:solidFill>
                  <a:schemeClr val="tx1">
                    <a:lumMod val="85000"/>
                    <a:lumOff val="15000"/>
                  </a:schemeClr>
                </a:solidFill>
              </a:rPr>
              <a:t> : </a:t>
            </a:r>
            <a:r>
              <a:rPr lang="en-US" altLang="en-US" sz="3300" dirty="0" smtClean="0">
                <a:solidFill>
                  <a:schemeClr val="tx1">
                    <a:lumMod val="85000"/>
                    <a:lumOff val="15000"/>
                  </a:schemeClr>
                </a:solidFill>
              </a:rPr>
              <a:t>82.5</a:t>
            </a:r>
            <a:endParaRPr kumimoji="0" lang="en-US" altLang="en-US" sz="3300" b="0" i="0" strike="noStrike" cap="none" normalizeH="0" dirty="0">
              <a:ln>
                <a:noFill/>
              </a:ln>
              <a:solidFill>
                <a:schemeClr val="tx1">
                  <a:lumMod val="85000"/>
                  <a:lumOff val="15000"/>
                </a:schemeClr>
              </a:solidFill>
              <a:effectLst/>
            </a:endParaRPr>
          </a:p>
        </p:txBody>
      </p:sp>
      <p:sp>
        <p:nvSpPr>
          <p:cNvPr id="19" name="Rectangle 18"/>
          <p:cNvSpPr>
            <a:spLocks noGrp="1" noRot="1" noChangeAspect="1" noMove="1" noResize="1" noEditPoints="1" noAdjustHandles="1" noChangeArrowheads="1" noChangeShapeType="1" noTextEdit="1"/>
          </p:cNvSpPr>
          <p:nvPr/>
        </p:nvSpPr>
        <p:spPr>
          <a:xfrm>
            <a:off x="6063996" y="886968"/>
            <a:ext cx="64008" cy="31089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p:cNvCxnSpPr>
            <a:cxnSpLocks noGrp="1" noRot="1" noChangeAspect="1" noMove="1" noResize="1" noEditPoints="1" noAdjustHandles="1" noChangeArrowheads="1" noChangeShapeType="1"/>
          </p:cNvCxnSpPr>
          <p:nvPr/>
        </p:nvCxnSpPr>
        <p:spPr>
          <a:xfrm>
            <a:off x="721086" y="5618770"/>
            <a:ext cx="1051560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3" name="Rectangle 22"/>
          <p:cNvSpPr>
            <a:spLocks noGrp="1" noRot="1" noChangeAspect="1" noMove="1" noResize="1" noEditPoints="1" noAdjustHandles="1" noChangeArrowheads="1" noChangeShapeType="1" noTextEdit="1"/>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5" name="Rectangle 24"/>
          <p:cNvSpPr>
            <a:spLocks noGrp="1" noRot="1" noChangeAspect="1" noMove="1" noResize="1" noEditPoints="1" noAdjustHandles="1" noChangeArrowheads="1" noChangeShapeType="1" noTextEdit="1"/>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3" name="Content Placeholder 2"/>
          <p:cNvPicPr>
            <a:picLocks noGrp="1" noChangeAspect="1"/>
          </p:cNvPicPr>
          <p:nvPr>
            <p:ph idx="1"/>
          </p:nvPr>
        </p:nvPicPr>
        <p:blipFill>
          <a:blip r:embed="rId2"/>
          <a:stretch>
            <a:fillRect/>
          </a:stretch>
        </p:blipFill>
        <p:spPr>
          <a:xfrm>
            <a:off x="111314" y="33570"/>
            <a:ext cx="5756086" cy="2034716"/>
          </a:xfrm>
          <a:prstGeom prst="rect">
            <a:avLst/>
          </a:prstGeom>
        </p:spPr>
      </p:pic>
      <p:pic>
        <p:nvPicPr>
          <p:cNvPr id="7" name="Picture 6"/>
          <p:cNvPicPr>
            <a:picLocks noChangeAspect="1"/>
          </p:cNvPicPr>
          <p:nvPr/>
        </p:nvPicPr>
        <p:blipFill>
          <a:blip r:embed="rId3"/>
          <a:stretch>
            <a:fillRect/>
          </a:stretch>
        </p:blipFill>
        <p:spPr>
          <a:xfrm>
            <a:off x="312668" y="2134770"/>
            <a:ext cx="5623311" cy="2133785"/>
          </a:xfrm>
          <a:prstGeom prst="rect">
            <a:avLst/>
          </a:prstGeom>
        </p:spPr>
      </p:pic>
      <p:pic>
        <p:nvPicPr>
          <p:cNvPr id="8" name="Picture 7"/>
          <p:cNvPicPr>
            <a:picLocks noChangeAspect="1"/>
          </p:cNvPicPr>
          <p:nvPr/>
        </p:nvPicPr>
        <p:blipFill>
          <a:blip r:embed="rId4"/>
          <a:stretch>
            <a:fillRect/>
          </a:stretch>
        </p:blipFill>
        <p:spPr>
          <a:xfrm>
            <a:off x="6256021" y="45536"/>
            <a:ext cx="5675375" cy="141744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 name="Rectangle 9"/>
          <p:cNvSpPr>
            <a:spLocks noGrp="1" noRot="1" noChangeAspect="1" noMove="1" noResize="1" noEditPoints="1" noAdjustHandles="1" noChangeArrowheads="1" noChangeShapeType="1" noTextEdit="1"/>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p:cNvCxnSpPr>
            <a:cxnSpLocks noGrp="1" noRot="1" noChangeAspect="1" noMove="1" noResize="1" noEditPoints="1" noAdjustHandles="1" noChangeArrowheads="1" noChangeShapeType="1"/>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Rectangle 13"/>
          <p:cNvSpPr>
            <a:spLocks noGrp="1" noRot="1" noChangeAspect="1" noMove="1" noResize="1" noEditPoints="1" noAdjustHandles="1" noChangeArrowheads="1" noChangeShapeType="1" noTextEdit="1"/>
          </p:cNvSpPr>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1065197" y="5120640"/>
            <a:ext cx="10058400" cy="822960"/>
          </a:xfrm>
        </p:spPr>
        <p:txBody>
          <a:bodyPr vert="horz" lIns="91440" tIns="45720" rIns="91440" bIns="45720" rtlCol="0" anchor="b">
            <a:normAutofit/>
          </a:bodyPr>
          <a:lstStyle/>
          <a:p>
            <a:r>
              <a:rPr lang="en-US" sz="3600" dirty="0" smtClean="0">
                <a:solidFill>
                  <a:srgbClr val="FFFFFF"/>
                </a:solidFill>
              </a:rPr>
              <a:t>.</a:t>
            </a:r>
            <a:endParaRPr lang="en-US" sz="3600" dirty="0">
              <a:solidFill>
                <a:srgbClr val="FFFFFF"/>
              </a:solidFill>
            </a:endParaRPr>
          </a:p>
        </p:txBody>
      </p:sp>
      <p:sp>
        <p:nvSpPr>
          <p:cNvPr id="16" name="Rectangle 15"/>
          <p:cNvSpPr>
            <a:spLocks noGrp="1" noRot="1" noChangeAspect="1" noMove="1" noResize="1" noEditPoints="1" noAdjustHandles="1" noChangeArrowheads="1" noChangeShapeType="1" noTextEdit="1"/>
          </p:cNvSpPr>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3" name="Picture 2" descr="Thank You - Wooden Tile Image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0" y="0"/>
            <a:ext cx="10071100" cy="49037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99000"/>
                <a:satMod val="140000"/>
              </a:schemeClr>
            </a:gs>
            <a:gs pos="65000">
              <a:schemeClr val="bg2">
                <a:tint val="100000"/>
                <a:shade val="80000"/>
                <a:satMod val="130000"/>
              </a:schemeClr>
            </a:gs>
            <a:gs pos="100000">
              <a:schemeClr val="bg2">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47" name="Rectangle 32"/>
          <p:cNvSpPr>
            <a:spLocks noGrp="1" noRot="1" noChangeAspect="1" noMove="1" noResize="1" noEditPoints="1" noAdjustHandles="1" noChangeArrowheads="1" noChangeShapeType="1" noTextEdit="1"/>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8" name="Rectangle 34"/>
          <p:cNvSpPr>
            <a:spLocks noGrp="1" noRot="1" noChangeAspect="1" noMove="1" noResize="1" noEditPoints="1" noAdjustHandles="1" noChangeArrowheads="1" noChangeShapeType="1" noTextEdit="1"/>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49" name="Straight Connector 36"/>
          <p:cNvCxnSpPr>
            <a:cxnSpLocks noGrp="1" noRot="1" noChangeAspect="1" noMove="1" noResize="1" noEditPoints="1" noAdjustHandles="1" noChangeArrowheads="1" noChangeShapeType="1"/>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50" name="Rectangle 38"/>
          <p:cNvSpPr>
            <a:spLocks noGrp="1" noRot="1" noChangeAspect="1" noMove="1" noResize="1" noEditPoints="1" noAdjustHandles="1" noChangeArrowheads="1" noChangeShapeType="1" noTextEdit="1"/>
          </p:cNvSpPr>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he facade of townhouses"/>
          <p:cNvPicPr>
            <a:picLocks noChangeAspect="1"/>
          </p:cNvPicPr>
          <p:nvPr/>
        </p:nvPicPr>
        <p:blipFill rotWithShape="1">
          <a:blip r:embed="rId2">
            <a:alphaModFix amt="65000"/>
            <a:duotone>
              <a:prstClr val="black"/>
              <a:schemeClr val="tx2">
                <a:tint val="45000"/>
                <a:satMod val="400000"/>
              </a:schemeClr>
            </a:duotone>
          </a:blip>
          <a:srcRect l="9091" t="13444" b="16266"/>
          <a:stretch>
            <a:fillRect/>
          </a:stretch>
        </p:blipFill>
        <p:spPr>
          <a:xfrm>
            <a:off x="20" y="10"/>
            <a:ext cx="12191980" cy="6857990"/>
          </a:xfrm>
          <a:prstGeom prst="rect">
            <a:avLst/>
          </a:prstGeom>
        </p:spPr>
      </p:pic>
      <p:sp>
        <p:nvSpPr>
          <p:cNvPr id="51" name="Rectangle 40"/>
          <p:cNvSpPr>
            <a:spLocks noGrp="1" noRot="1" noChangeAspect="1" noMove="1" noResize="1" noEditPoints="1" noAdjustHandles="1" noChangeArrowheads="1" noChangeShapeType="1" noTextEdit="1"/>
          </p:cNvSpPr>
          <p:nvPr/>
        </p:nvSpPr>
        <p:spPr bwMode="white">
          <a:xfrm>
            <a:off x="4639733" y="0"/>
            <a:ext cx="7552267" cy="6858000"/>
          </a:xfrm>
          <a:prstGeom prst="rect">
            <a:avLst/>
          </a:prstGeom>
          <a:solidFill>
            <a:schemeClr val="accent2">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ctrTitle"/>
          </p:nvPr>
        </p:nvSpPr>
        <p:spPr>
          <a:xfrm>
            <a:off x="5124206" y="516835"/>
            <a:ext cx="6339840" cy="1666501"/>
          </a:xfrm>
        </p:spPr>
        <p:txBody>
          <a:bodyPr vert="horz" lIns="91440" tIns="45720" rIns="91440" bIns="45720" rtlCol="0" anchor="b">
            <a:normAutofit/>
          </a:bodyPr>
          <a:lstStyle/>
          <a:p>
            <a:r>
              <a:rPr lang="en-US" sz="5400" b="1" kern="1200" spc="-50" baseline="0" dirty="0">
                <a:solidFill>
                  <a:srgbClr val="FFFFFF"/>
                </a:solidFill>
                <a:latin typeface="Abadi" panose="020B0604020104020204" pitchFamily="34" charset="0"/>
              </a:rPr>
              <a:t>Boston house Price</a:t>
            </a:r>
          </a:p>
        </p:txBody>
      </p:sp>
      <p:sp>
        <p:nvSpPr>
          <p:cNvPr id="52" name="Rectangle 42"/>
          <p:cNvSpPr>
            <a:spLocks noGrp="1" noRot="1" noChangeAspect="1" noMove="1" noResize="1" noEditPoints="1" noAdjustHandles="1" noChangeArrowheads="1" noChangeShapeType="1" noTextEdit="1"/>
          </p:cNvSpPr>
          <p:nvPr/>
        </p:nvSpPr>
        <p:spPr>
          <a:xfrm>
            <a:off x="4578972" y="0"/>
            <a:ext cx="64008" cy="6858000"/>
          </a:xfrm>
          <a:prstGeom prst="rect">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Subtitle 2"/>
          <p:cNvSpPr>
            <a:spLocks noGrp="1"/>
          </p:cNvSpPr>
          <p:nvPr>
            <p:ph type="subTitle" idx="1"/>
          </p:nvPr>
        </p:nvSpPr>
        <p:spPr>
          <a:xfrm>
            <a:off x="5124206" y="2240280"/>
            <a:ext cx="6339840" cy="3652667"/>
          </a:xfrm>
        </p:spPr>
        <p:txBody>
          <a:bodyPr vert="horz" lIns="0" tIns="45720" rIns="0" bIns="45720" rtlCol="0">
            <a:normAutofit/>
          </a:bodyPr>
          <a:lstStyle/>
          <a:p>
            <a:r>
              <a:rPr lang="en-US" sz="1800" dirty="0">
                <a:solidFill>
                  <a:srgbClr val="FFFFFF"/>
                </a:solidFill>
                <a:latin typeface="+mn-lt"/>
              </a:rPr>
              <a:t>Represented By:</a:t>
            </a:r>
          </a:p>
          <a:p>
            <a:r>
              <a:rPr lang="en-US" sz="3600" dirty="0">
                <a:solidFill>
                  <a:srgbClr val="FFFFFF"/>
                </a:solidFill>
                <a:latin typeface="+mn-lt"/>
              </a:rPr>
              <a:t>Eng. Ziad </a:t>
            </a:r>
            <a:r>
              <a:rPr lang="en-US" sz="3600" dirty="0" err="1">
                <a:solidFill>
                  <a:srgbClr val="FFFFFF"/>
                </a:solidFill>
                <a:latin typeface="+mn-lt"/>
              </a:rPr>
              <a:t>Alsawi</a:t>
            </a:r>
            <a:r>
              <a:rPr lang="en-US" sz="1800" dirty="0">
                <a:solidFill>
                  <a:srgbClr val="FFFFFF"/>
                </a:solidFill>
                <a:latin typeface="+mn-lt"/>
              </a:rPr>
              <a:t> </a:t>
            </a:r>
          </a:p>
          <a:p>
            <a:pPr fontAlgn="auto"/>
            <a:r>
              <a:rPr lang="en-US" sz="1800" u="sng" smtClean="0">
                <a:solidFill>
                  <a:srgbClr val="FFFFFF"/>
                </a:solidFill>
                <a:latin typeface="+mn-lt"/>
                <a:hlinkClick r:id="rId3"/>
              </a:rPr>
              <a:t>www.linkedin.com/in/ziad-alsaw</a:t>
            </a:r>
            <a:r>
              <a:rPr lang="en-US" sz="1800" u="sng" smtClean="0">
                <a:solidFill>
                  <a:srgbClr val="FFFFFF"/>
                </a:solidFill>
                <a:latin typeface="+mn-lt"/>
              </a:rPr>
              <a:t>i</a:t>
            </a:r>
            <a:endParaRPr lang="en-US" sz="1800" u="sng" dirty="0" smtClean="0">
              <a:solidFill>
                <a:srgbClr val="FFFFFF"/>
              </a:solidFill>
              <a:latin typeface="+mn-lt"/>
            </a:endParaRPr>
          </a:p>
          <a:p>
            <a:pPr fontAlgn="auto"/>
            <a:r>
              <a:rPr lang="en-US" sz="1800" cap="none" dirty="0" smtClean="0">
                <a:solidFill>
                  <a:srgbClr val="FFFFFF"/>
                </a:solidFill>
                <a:latin typeface="+mn-lt"/>
              </a:rPr>
              <a:t>Supervisor </a:t>
            </a:r>
            <a:r>
              <a:rPr lang="en-US" sz="1800" cap="none" dirty="0">
                <a:solidFill>
                  <a:srgbClr val="FFFFFF"/>
                </a:solidFill>
                <a:latin typeface="+mn-lt"/>
              </a:rPr>
              <a:t>:</a:t>
            </a:r>
          </a:p>
          <a:p>
            <a:endParaRPr lang="en-US" sz="1800" cap="none" dirty="0">
              <a:solidFill>
                <a:srgbClr val="FFFFFF"/>
              </a:solidFill>
              <a:latin typeface="+mn-lt"/>
            </a:endParaRPr>
          </a:p>
          <a:p>
            <a:r>
              <a:rPr lang="en-US" sz="1800" dirty="0" err="1">
                <a:solidFill>
                  <a:srgbClr val="FFFFFF"/>
                </a:solidFill>
                <a:latin typeface="+mn-lt"/>
              </a:rPr>
              <a:t>Dr</a:t>
            </a:r>
            <a:r>
              <a:rPr lang="en-US" sz="1800" dirty="0">
                <a:solidFill>
                  <a:srgbClr val="FFFFFF"/>
                </a:solidFill>
                <a:latin typeface="+mn-lt"/>
              </a:rPr>
              <a:t>: </a:t>
            </a:r>
            <a:r>
              <a:rPr lang="en-US" sz="1800" dirty="0" err="1">
                <a:solidFill>
                  <a:srgbClr val="FFFFFF"/>
                </a:solidFill>
                <a:latin typeface="+mn-lt"/>
              </a:rPr>
              <a:t>Doaa</a:t>
            </a:r>
            <a:r>
              <a:rPr lang="en-US" sz="1800" dirty="0">
                <a:solidFill>
                  <a:srgbClr val="FFFFFF"/>
                </a:solidFill>
                <a:latin typeface="+mn-lt"/>
              </a:rPr>
              <a:t> Mahmoud</a:t>
            </a:r>
          </a:p>
          <a:p>
            <a:endParaRPr lang="en-US" sz="1800" dirty="0">
              <a:solidFill>
                <a:srgbClr val="FFFFFF"/>
              </a:solidFill>
              <a:latin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 calcmode="lin" valueType="num">
                                      <p:cBhvr additive="base">
                                        <p:cTn id="3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 calcmode="lin" valueType="num">
                                      <p:cBhvr additive="base">
                                        <p:cTn id="38"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lumMod val="75000"/>
                  </a:schemeClr>
                </a:solidFill>
              </a:rPr>
              <a:t>Agenda</a:t>
            </a:r>
          </a:p>
        </p:txBody>
      </p:sp>
      <p:sp>
        <p:nvSpPr>
          <p:cNvPr id="3" name="Content Placeholder 2"/>
          <p:cNvSpPr>
            <a:spLocks noGrp="1"/>
          </p:cNvSpPr>
          <p:nvPr>
            <p:ph sz="half" idx="1"/>
          </p:nvPr>
        </p:nvSpPr>
        <p:spPr>
          <a:xfrm>
            <a:off x="838200" y="1825625"/>
            <a:ext cx="4834812" cy="4351338"/>
          </a:xfrm>
        </p:spPr>
        <p:txBody>
          <a:bodyPr>
            <a:normAutofit/>
          </a:bodyPr>
          <a:lstStyle/>
          <a:p>
            <a:pPr lvl="0"/>
            <a:r>
              <a:rPr lang="en-US" dirty="0">
                <a:solidFill>
                  <a:schemeClr val="tx1">
                    <a:lumMod val="95000"/>
                    <a:lumOff val="5000"/>
                  </a:schemeClr>
                </a:solidFill>
              </a:rPr>
              <a:t>Introduction</a:t>
            </a:r>
          </a:p>
          <a:p>
            <a:pPr lvl="0"/>
            <a:r>
              <a:rPr lang="en-US" dirty="0">
                <a:solidFill>
                  <a:schemeClr val="tx1">
                    <a:lumMod val="95000"/>
                    <a:lumOff val="5000"/>
                  </a:schemeClr>
                </a:solidFill>
              </a:rPr>
              <a:t>Getting the Data and Previous Preprocess</a:t>
            </a:r>
          </a:p>
          <a:p>
            <a:r>
              <a:rPr lang="en-US" dirty="0">
                <a:solidFill>
                  <a:schemeClr val="tx1">
                    <a:lumMod val="95000"/>
                    <a:lumOff val="5000"/>
                  </a:schemeClr>
                </a:solidFill>
              </a:rPr>
              <a:t>Dataset overview</a:t>
            </a:r>
          </a:p>
          <a:p>
            <a:pPr lvl="0"/>
            <a:r>
              <a:rPr lang="en-GB" dirty="0">
                <a:solidFill>
                  <a:schemeClr val="tx1">
                    <a:lumMod val="95000"/>
                    <a:lumOff val="5000"/>
                  </a:schemeClr>
                </a:solidFill>
                <a:latin typeface="Arial Rounded MT Bold" panose="020F0704030504030204" pitchFamily="34" charset="0"/>
              </a:rPr>
              <a:t>Data Exploration</a:t>
            </a:r>
          </a:p>
          <a:p>
            <a:pPr lvl="0"/>
            <a:r>
              <a:rPr lang="en-US" dirty="0">
                <a:solidFill>
                  <a:schemeClr val="tx1">
                    <a:lumMod val="95000"/>
                    <a:lumOff val="5000"/>
                  </a:schemeClr>
                </a:solidFill>
              </a:rPr>
              <a:t>Data cleaning </a:t>
            </a:r>
          </a:p>
          <a:p>
            <a:pPr lvl="0"/>
            <a:r>
              <a:rPr lang="en-US" dirty="0">
                <a:solidFill>
                  <a:schemeClr val="tx1">
                    <a:lumMod val="95000"/>
                    <a:lumOff val="5000"/>
                  </a:schemeClr>
                </a:solidFill>
              </a:rPr>
              <a:t>Modeling</a:t>
            </a:r>
          </a:p>
          <a:p>
            <a:pPr lvl="0"/>
            <a:r>
              <a:rPr lang="en-US" dirty="0">
                <a:solidFill>
                  <a:schemeClr val="tx1">
                    <a:lumMod val="95000"/>
                    <a:lumOff val="5000"/>
                  </a:schemeClr>
                </a:solidFill>
              </a:rPr>
              <a:t> </a:t>
            </a:r>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850294" y="914400"/>
            <a:ext cx="5103845" cy="4921949"/>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3">
                                            <p:txEl>
                                              <p:pRg st="6" end="6"/>
                                            </p:txEl>
                                          </p:spTgt>
                                        </p:tgtEl>
                                        <p:attrNameLst>
                                          <p:attrName>style.visibility</p:attrName>
                                        </p:attrNameLst>
                                      </p:cBhvr>
                                      <p:to>
                                        <p:strVal val="visible"/>
                                      </p:to>
                                    </p:set>
                                    <p:animEffect transition="in" filter="fade">
                                      <p:cBhvr>
                                        <p:cTn id="54" dur="1000"/>
                                        <p:tgtEl>
                                          <p:spTgt spid="3">
                                            <p:txEl>
                                              <p:pRg st="6" end="6"/>
                                            </p:txEl>
                                          </p:spTgt>
                                        </p:tgtEl>
                                      </p:cBhvr>
                                    </p:animEffect>
                                    <p:anim calcmode="lin" valueType="num">
                                      <p:cBhvr>
                                        <p:cTn id="5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7200" dirty="0">
                <a:solidFill>
                  <a:schemeClr val="accent1">
                    <a:lumMod val="75000"/>
                  </a:schemeClr>
                </a:solidFill>
              </a:rPr>
              <a:t>introduction</a:t>
            </a:r>
            <a:endParaRPr lang="en-US" dirty="0">
              <a:solidFill>
                <a:schemeClr val="accent1">
                  <a:lumMod val="75000"/>
                </a:schemeClr>
              </a:solidFill>
            </a:endParaRPr>
          </a:p>
        </p:txBody>
      </p:sp>
      <p:sp>
        <p:nvSpPr>
          <p:cNvPr id="3" name="Content Placeholder 2"/>
          <p:cNvSpPr>
            <a:spLocks noGrp="1"/>
          </p:cNvSpPr>
          <p:nvPr>
            <p:ph idx="1"/>
          </p:nvPr>
        </p:nvSpPr>
        <p:spPr>
          <a:xfrm>
            <a:off x="1097280" y="1845734"/>
            <a:ext cx="10058400" cy="1130930"/>
          </a:xfrm>
        </p:spPr>
        <p:txBody>
          <a:bodyPr/>
          <a:lstStyle/>
          <a:p>
            <a:r>
              <a:rPr lang="en-US" dirty="0">
                <a:solidFill>
                  <a:srgbClr val="242424"/>
                </a:solidFill>
                <a:latin typeface="source-serif-pro"/>
              </a:rPr>
              <a:t>In this project, we will develop and evaluate the performance and the predictive power of a model trained and tested on data collected from houses in Boston’s suburbs.</a:t>
            </a:r>
            <a:endParaRPr lang="en-US" dirty="0"/>
          </a:p>
          <a:p>
            <a:endParaRPr lang="en-US" dirty="0"/>
          </a:p>
        </p:txBody>
      </p:sp>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tretch>
            <a:fillRect/>
          </a:stretch>
        </p:blipFill>
        <p:spPr>
          <a:xfrm>
            <a:off x="642026" y="2567110"/>
            <a:ext cx="10729608" cy="36975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p:cNvSpPr>
            <a:spLocks noGrp="1" noRot="1" noChangeAspect="1" noMove="1" noResize="1" noEditPoints="1" noAdjustHandles="1" noChangeArrowheads="1" noChangeShapeType="1" noTextEdit="1"/>
          </p:cNvSpPr>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4" name="Rectangle 23"/>
          <p:cNvSpPr>
            <a:spLocks noGrp="1" noRot="1" noChangeAspect="1" noMove="1" noResize="1" noEditPoints="1" noAdjustHandles="1" noChangeArrowheads="1" noChangeShapeType="1" noTextEdit="1"/>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492370" y="516835"/>
            <a:ext cx="3084844" cy="2103875"/>
          </a:xfrm>
        </p:spPr>
        <p:txBody>
          <a:bodyPr>
            <a:normAutofit/>
          </a:bodyPr>
          <a:lstStyle/>
          <a:p>
            <a:r>
              <a:rPr lang="en-US" sz="3600">
                <a:solidFill>
                  <a:srgbClr val="FFFFFF"/>
                </a:solidFill>
              </a:rPr>
              <a:t>introduction</a:t>
            </a:r>
          </a:p>
        </p:txBody>
      </p:sp>
      <p:sp>
        <p:nvSpPr>
          <p:cNvPr id="3" name="Content Placeholder 2"/>
          <p:cNvSpPr>
            <a:spLocks noGrp="1"/>
          </p:cNvSpPr>
          <p:nvPr>
            <p:ph idx="1"/>
          </p:nvPr>
        </p:nvSpPr>
        <p:spPr>
          <a:xfrm>
            <a:off x="492371" y="2653800"/>
            <a:ext cx="3084844" cy="3335519"/>
          </a:xfrm>
        </p:spPr>
        <p:txBody>
          <a:bodyPr>
            <a:normAutofit/>
          </a:bodyPr>
          <a:lstStyle/>
          <a:p>
            <a:r>
              <a:rPr lang="en-US" sz="1500">
                <a:solidFill>
                  <a:srgbClr val="FFFFFF"/>
                </a:solidFill>
              </a:rPr>
              <a:t>Once we get a good fit, we will use this model to predict the monetary value of a house located at the Boston’s area.</a:t>
            </a:r>
          </a:p>
          <a:p>
            <a:endParaRPr lang="en-US" sz="1500">
              <a:solidFill>
                <a:srgbClr val="FFFFFF"/>
              </a:solidFill>
            </a:endParaRPr>
          </a:p>
        </p:txBody>
      </p:sp>
      <p:pic>
        <p:nvPicPr>
          <p:cNvPr id="6" name="Picture 5" descr="Boston sunrise | Flickr - Photo Sharing!"/>
          <p:cNvPicPr>
            <a:picLocks noChangeAspect="1"/>
          </p:cNvPicPr>
          <p:nvPr/>
        </p:nvPicPr>
        <p:blipFill rotWithShape="1">
          <a:blip r:embed="rId2">
            <a:extLst>
              <a:ext uri="{28A0092B-C50C-407E-A947-70E740481C1C}">
                <a14:useLocalDpi xmlns:a14="http://schemas.microsoft.com/office/drawing/2010/main" val="0"/>
              </a:ext>
            </a:extLst>
          </a:blip>
          <a:srcRect l="5640" r="15117" b="2"/>
          <a:stretch>
            <a:fillRect/>
          </a:stretch>
        </p:blipFill>
        <p:spPr>
          <a:xfrm>
            <a:off x="4075043" y="10"/>
            <a:ext cx="8111272" cy="6857990"/>
          </a:xfrm>
          <a:prstGeom prst="rect">
            <a:avLst/>
          </a:prstGeom>
        </p:spPr>
      </p:pic>
      <p:sp>
        <p:nvSpPr>
          <p:cNvPr id="26" name="Rectangle 25"/>
          <p:cNvSpPr>
            <a:spLocks noGrp="1" noRot="1" noChangeAspect="1" noMove="1" noResize="1" noEditPoints="1" noAdjustHandles="1" noChangeArrowheads="1" noChangeShapeType="1" noTextEdit="1"/>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lumMod val="75000"/>
                  </a:schemeClr>
                </a:solidFill>
              </a:rPr>
              <a:t>Getting the Data and Previous Preprocess</a:t>
            </a:r>
            <a:endParaRPr lang="en-US" dirty="0"/>
          </a:p>
        </p:txBody>
      </p:sp>
      <p:sp>
        <p:nvSpPr>
          <p:cNvPr id="3" name="Content Placeholder 2"/>
          <p:cNvSpPr>
            <a:spLocks noGrp="1"/>
          </p:cNvSpPr>
          <p:nvPr>
            <p:ph idx="1"/>
          </p:nvPr>
        </p:nvSpPr>
        <p:spPr>
          <a:xfrm>
            <a:off x="1097280" y="2305455"/>
            <a:ext cx="10058400" cy="2480554"/>
          </a:xfrm>
        </p:spPr>
        <p:txBody>
          <a:bodyPr>
            <a:normAutofit/>
          </a:bodyPr>
          <a:lstStyle/>
          <a:p>
            <a:pPr algn="just">
              <a:lnSpc>
                <a:spcPct val="100000"/>
              </a:lnSpc>
            </a:pPr>
            <a:r>
              <a:rPr lang="en-US" sz="2400" dirty="0">
                <a:solidFill>
                  <a:srgbClr val="242424"/>
                </a:solidFill>
              </a:rPr>
              <a:t>The dataset used in this project comes from the UCI Machine Learning Repository. This data was collected in 1978 and each of the 506 entries represents aggregate information about 14 features of homes from various suburbs located in Boston.</a:t>
            </a:r>
          </a:p>
          <a:p>
            <a:pPr marL="0" indent="0" algn="just">
              <a:lnSpc>
                <a:spcPct val="100000"/>
              </a:lnSpc>
              <a:buNone/>
            </a:pPr>
            <a:endParaRPr 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p:spPr>
        <p:txBody>
          <a:bodyPr>
            <a:normAutofit/>
          </a:bodyPr>
          <a:lstStyle/>
          <a:p>
            <a:r>
              <a:rPr lang="en-US" sz="5400">
                <a:solidFill>
                  <a:schemeClr val="accent1">
                    <a:lumMod val="75000"/>
                  </a:schemeClr>
                </a:solidFill>
                <a:latin typeface="Arial Rounded MT Bold" panose="020F0704030504030204" pitchFamily="34" charset="0"/>
              </a:rPr>
              <a:t>Dataset Overview</a:t>
            </a:r>
            <a:r>
              <a:rPr lang="en-US"/>
              <a:t/>
            </a:r>
            <a:br>
              <a:rPr lang="en-US"/>
            </a:br>
            <a:r>
              <a:rPr lang="en-US" sz="2700"/>
              <a:t>The features can be summarized as follows:</a:t>
            </a:r>
            <a:endParaRPr lang="en-US" sz="2700" dirty="0"/>
          </a:p>
        </p:txBody>
      </p:sp>
      <p:sp>
        <p:nvSpPr>
          <p:cNvPr id="3" name="Content Placeholder 2"/>
          <p:cNvSpPr>
            <a:spLocks noGrp="1"/>
          </p:cNvSpPr>
          <p:nvPr>
            <p:ph sz="half" idx="1"/>
          </p:nvPr>
        </p:nvSpPr>
        <p:spPr/>
        <p:txBody>
          <a:bodyPr>
            <a:normAutofit/>
          </a:bodyPr>
          <a:lstStyle/>
          <a:p>
            <a:pPr>
              <a:buFont typeface="Arial" panose="020B0604020202020204" pitchFamily="34" charset="0"/>
              <a:buChar char="•"/>
            </a:pPr>
            <a:r>
              <a:rPr lang="en-US" sz="1600">
                <a:solidFill>
                  <a:srgbClr val="242424"/>
                </a:solidFill>
                <a:latin typeface="source-serif-pro"/>
              </a:rPr>
              <a:t>CRIM: This is the per capita crime rate by town</a:t>
            </a:r>
          </a:p>
          <a:p>
            <a:pPr>
              <a:buFont typeface="Arial" panose="020B0604020202020204" pitchFamily="34" charset="0"/>
              <a:buChar char="•"/>
            </a:pPr>
            <a:r>
              <a:rPr lang="en-US" sz="1600">
                <a:solidFill>
                  <a:srgbClr val="242424"/>
                </a:solidFill>
                <a:latin typeface="source-serif-pro"/>
              </a:rPr>
              <a:t>ZN: This is the proportion of residential land zoned for lots larger than 25,000 sq.ft.</a:t>
            </a:r>
          </a:p>
          <a:p>
            <a:pPr>
              <a:buFont typeface="Arial" panose="020B0604020202020204" pitchFamily="34" charset="0"/>
              <a:buChar char="•"/>
            </a:pPr>
            <a:r>
              <a:rPr lang="en-US" sz="1600">
                <a:solidFill>
                  <a:srgbClr val="242424"/>
                </a:solidFill>
                <a:latin typeface="source-serif-pro"/>
              </a:rPr>
              <a:t>INDUS: This is the proportion of non-retail business acres per town.</a:t>
            </a:r>
          </a:p>
          <a:p>
            <a:pPr>
              <a:buFont typeface="Arial" panose="020B0604020202020204" pitchFamily="34" charset="0"/>
              <a:buChar char="•"/>
            </a:pPr>
            <a:r>
              <a:rPr lang="en-US" sz="1600">
                <a:solidFill>
                  <a:srgbClr val="242424"/>
                </a:solidFill>
                <a:latin typeface="source-serif-pro"/>
              </a:rPr>
              <a:t>CHAS: This is the Charles River dummy variable (this is equal to 1 if tract bounds river; 0 otherwise)</a:t>
            </a:r>
          </a:p>
          <a:p>
            <a:pPr>
              <a:buFont typeface="Arial" panose="020B0604020202020204" pitchFamily="34" charset="0"/>
              <a:buChar char="•"/>
            </a:pPr>
            <a:r>
              <a:rPr lang="en-US" sz="1600">
                <a:solidFill>
                  <a:srgbClr val="242424"/>
                </a:solidFill>
                <a:latin typeface="source-serif-pro"/>
              </a:rPr>
              <a:t>NOX: This is the nitric oxides concentration (parts per 10 million)</a:t>
            </a:r>
          </a:p>
          <a:p>
            <a:pPr>
              <a:buFont typeface="Arial" panose="020B0604020202020204" pitchFamily="34" charset="0"/>
              <a:buChar char="•"/>
            </a:pPr>
            <a:r>
              <a:rPr lang="en-US" sz="1600">
                <a:solidFill>
                  <a:srgbClr val="242424"/>
                </a:solidFill>
                <a:latin typeface="source-serif-pro"/>
              </a:rPr>
              <a:t>RM: This is the average number of rooms per dwelling</a:t>
            </a:r>
          </a:p>
          <a:p>
            <a:pPr>
              <a:buFont typeface="Arial" panose="020B0604020202020204" pitchFamily="34" charset="0"/>
              <a:buChar char="•"/>
            </a:pPr>
            <a:r>
              <a:rPr lang="en-US" sz="1600">
                <a:solidFill>
                  <a:srgbClr val="242424"/>
                </a:solidFill>
                <a:latin typeface="source-serif-pro"/>
              </a:rPr>
              <a:t>AGE: This is the proportion of owner-occupied units built prior to 1940</a:t>
            </a:r>
            <a:endParaRPr lang="en-US" sz="1600" b="0" i="0" dirty="0">
              <a:solidFill>
                <a:srgbClr val="242424"/>
              </a:solidFill>
              <a:effectLst/>
              <a:latin typeface="source-serif-pro"/>
            </a:endParaRPr>
          </a:p>
        </p:txBody>
      </p:sp>
      <p:sp>
        <p:nvSpPr>
          <p:cNvPr id="4" name="Content Placeholder 3"/>
          <p:cNvSpPr>
            <a:spLocks noGrp="1"/>
          </p:cNvSpPr>
          <p:nvPr>
            <p:ph sz="half" idx="2"/>
          </p:nvPr>
        </p:nvSpPr>
        <p:spPr/>
        <p:txBody>
          <a:bodyPr>
            <a:noAutofit/>
          </a:bodyPr>
          <a:lstStyle/>
          <a:p>
            <a:pPr>
              <a:buFont typeface="Arial" panose="020B0604020202020204" pitchFamily="34" charset="0"/>
              <a:buChar char="•"/>
            </a:pPr>
            <a:r>
              <a:rPr lang="en-US" sz="1500" dirty="0">
                <a:solidFill>
                  <a:srgbClr val="242424"/>
                </a:solidFill>
                <a:latin typeface="source-serif-pro"/>
              </a:rPr>
              <a:t>DIS: This is the weighted distances to five Boston employment centers</a:t>
            </a:r>
          </a:p>
          <a:p>
            <a:pPr>
              <a:buFont typeface="Arial" panose="020B0604020202020204" pitchFamily="34" charset="0"/>
              <a:buChar char="•"/>
            </a:pPr>
            <a:r>
              <a:rPr lang="en-US" sz="1500" dirty="0">
                <a:solidFill>
                  <a:srgbClr val="242424"/>
                </a:solidFill>
                <a:latin typeface="source-serif-pro"/>
              </a:rPr>
              <a:t>RAD: This is the index of accessibility to radial highways</a:t>
            </a:r>
          </a:p>
          <a:p>
            <a:pPr>
              <a:buFont typeface="Arial" panose="020B0604020202020204" pitchFamily="34" charset="0"/>
              <a:buChar char="•"/>
            </a:pPr>
            <a:r>
              <a:rPr lang="en-US" sz="1500" dirty="0">
                <a:solidFill>
                  <a:srgbClr val="242424"/>
                </a:solidFill>
                <a:latin typeface="source-serif-pro"/>
              </a:rPr>
              <a:t>TAX: This is the full-value property-tax rate per $10,000</a:t>
            </a:r>
          </a:p>
          <a:p>
            <a:pPr>
              <a:buFont typeface="Arial" panose="020B0604020202020204" pitchFamily="34" charset="0"/>
              <a:buChar char="•"/>
            </a:pPr>
            <a:r>
              <a:rPr lang="en-US" sz="1500" dirty="0">
                <a:solidFill>
                  <a:srgbClr val="242424"/>
                </a:solidFill>
                <a:latin typeface="source-serif-pro"/>
              </a:rPr>
              <a:t>PTRATIO: This is the pupil-teacher ratio by town</a:t>
            </a:r>
          </a:p>
          <a:p>
            <a:pPr>
              <a:buFont typeface="Arial" panose="020B0604020202020204" pitchFamily="34" charset="0"/>
              <a:buChar char="•"/>
            </a:pPr>
            <a:r>
              <a:rPr lang="en-US" sz="1500" dirty="0">
                <a:solidFill>
                  <a:srgbClr val="242424"/>
                </a:solidFill>
                <a:latin typeface="source-serif-pro"/>
              </a:rPr>
              <a:t>B: This is calculated as 1000(Bk — 0.63)², where Bk is the proportion of people of African American descent by town</a:t>
            </a:r>
          </a:p>
          <a:p>
            <a:pPr>
              <a:buFont typeface="Arial" panose="020B0604020202020204" pitchFamily="34" charset="0"/>
              <a:buChar char="•"/>
            </a:pPr>
            <a:r>
              <a:rPr lang="en-US" sz="1500" dirty="0">
                <a:solidFill>
                  <a:srgbClr val="242424"/>
                </a:solidFill>
                <a:latin typeface="source-serif-pro"/>
              </a:rPr>
              <a:t>LSTAT: This is the percentage lower status of the population</a:t>
            </a:r>
          </a:p>
          <a:p>
            <a:pPr>
              <a:buFont typeface="Arial" panose="020B0604020202020204" pitchFamily="34" charset="0"/>
              <a:buChar char="•"/>
            </a:pPr>
            <a:r>
              <a:rPr lang="en-US" sz="1500" dirty="0">
                <a:solidFill>
                  <a:srgbClr val="242424"/>
                </a:solidFill>
                <a:latin typeface="source-serif-pro"/>
              </a:rPr>
              <a:t>MEDV: This is the median value of owner-occupied homes in $1000s</a:t>
            </a:r>
          </a:p>
          <a:p>
            <a:r>
              <a:rPr lang="en-US" sz="1500" dirty="0"/>
              <a:t/>
            </a:r>
            <a:br>
              <a:rPr lang="en-US" sz="1500" dirty="0"/>
            </a:br>
            <a:endParaRPr lang="en-US" sz="15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 calcmode="lin" valueType="num">
                                      <p:cBhvr additive="base">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 calcmode="lin" valueType="num">
                                      <p:cBhvr additive="base">
                                        <p:cTn id="4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3">
                                            <p:txEl>
                                              <p:pRg st="6" end="6"/>
                                            </p:txEl>
                                          </p:spTgt>
                                        </p:tgtEl>
                                        <p:attrNameLst>
                                          <p:attrName>style.visibility</p:attrName>
                                        </p:attrNameLst>
                                      </p:cBhvr>
                                      <p:to>
                                        <p:strVal val="visible"/>
                                      </p:to>
                                    </p:set>
                                    <p:anim calcmode="lin" valueType="num">
                                      <p:cBhvr additive="base">
                                        <p:cTn id="48"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olidFill>
                  <a:schemeClr val="accent1">
                    <a:lumMod val="75000"/>
                  </a:schemeClr>
                </a:solidFill>
                <a:latin typeface="Arial Rounded MT Bold" panose="020F0704030504030204" pitchFamily="34" charset="0"/>
              </a:rPr>
              <a:t>Dataset Overview</a:t>
            </a:r>
            <a:br>
              <a:rPr lang="en-US" dirty="0">
                <a:solidFill>
                  <a:schemeClr val="accent1">
                    <a:lumMod val="75000"/>
                  </a:schemeClr>
                </a:solidFill>
                <a:latin typeface="Arial Rounded MT Bold" panose="020F0704030504030204" pitchFamily="34" charset="0"/>
              </a:rPr>
            </a:br>
            <a:r>
              <a:rPr lang="en-US" sz="3100" dirty="0"/>
              <a:t>This is an overview of the original dataset, with its original features:</a:t>
            </a:r>
          </a:p>
        </p:txBody>
      </p:sp>
      <p:pic>
        <p:nvPicPr>
          <p:cNvPr id="4" name="Content Placeholder 3"/>
          <p:cNvPicPr>
            <a:picLocks noGrp="1" noChangeAspect="1"/>
          </p:cNvPicPr>
          <p:nvPr>
            <p:ph idx="1"/>
          </p:nvPr>
        </p:nvPicPr>
        <p:blipFill>
          <a:blip r:embed="rId2"/>
          <a:stretch>
            <a:fillRect/>
          </a:stretch>
        </p:blipFill>
        <p:spPr>
          <a:xfrm>
            <a:off x="2731159" y="2154408"/>
            <a:ext cx="6790008" cy="34064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solidFill>
                  <a:schemeClr val="accent1">
                    <a:lumMod val="75000"/>
                  </a:schemeClr>
                </a:solidFill>
                <a:latin typeface="Arial Rounded MT Bold" panose="020F0704030504030204" pitchFamily="34" charset="0"/>
              </a:rPr>
              <a:t>Data Exploration</a:t>
            </a:r>
            <a:r>
              <a:rPr lang="en-US" dirty="0">
                <a:solidFill>
                  <a:schemeClr val="accent1">
                    <a:lumMod val="75000"/>
                  </a:schemeClr>
                </a:solidFill>
                <a:latin typeface="Arial Rounded MT Bold" panose="020F0704030504030204" pitchFamily="34" charset="0"/>
              </a:rPr>
              <a:t> and Analysis</a:t>
            </a:r>
          </a:p>
        </p:txBody>
      </p:sp>
      <p:pic>
        <p:nvPicPr>
          <p:cNvPr id="4" name="Content Placeholder 3" descr="Trend und Herausforderung: Text and Data Mining – Rudolf Mumenthale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3855" y="1846263"/>
            <a:ext cx="10221825" cy="4233524"/>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nodeType="clickEffect">
                                  <p:stCondLst>
                                    <p:cond delay="0"/>
                                  </p:stCondLst>
                                  <p:childTnLst>
                                    <p:animEffect transition="out" filter="fade">
                                      <p:cBhvr>
                                        <p:cTn id="13" dur="500"/>
                                        <p:tgtEl>
                                          <p:spTgt spid="4"/>
                                        </p:tgtEl>
                                      </p:cBhvr>
                                    </p:animEffect>
                                    <p:set>
                                      <p:cBhvr>
                                        <p:cTn id="14"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2219</TotalTime>
  <Words>465</Words>
  <Application>Microsoft Office PowerPoint</Application>
  <PresentationFormat>Widescreen</PresentationFormat>
  <Paragraphs>51</Paragraphs>
  <Slides>19</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Abadi</vt:lpstr>
      <vt:lpstr>Arial</vt:lpstr>
      <vt:lpstr>Arial Rounded MT Bold</vt:lpstr>
      <vt:lpstr>Calibri</vt:lpstr>
      <vt:lpstr>Calibri Light</vt:lpstr>
      <vt:lpstr>Consolas</vt:lpstr>
      <vt:lpstr>source-serif-pro</vt:lpstr>
      <vt:lpstr>Retrospect</vt:lpstr>
      <vt:lpstr>PowerPoint Presentation</vt:lpstr>
      <vt:lpstr>Boston house Price</vt:lpstr>
      <vt:lpstr>Agenda</vt:lpstr>
      <vt:lpstr>introduction</vt:lpstr>
      <vt:lpstr>introduction</vt:lpstr>
      <vt:lpstr>Getting the Data and Previous Preprocess</vt:lpstr>
      <vt:lpstr>Dataset Overview The features can be summarized as follows:</vt:lpstr>
      <vt:lpstr>Dataset Overview This is an overview of the original dataset, with its original features:</vt:lpstr>
      <vt:lpstr>Data Exploration and Analysis</vt:lpstr>
      <vt:lpstr>how data is distributed for every column</vt:lpstr>
      <vt:lpstr>PowerPoint Presentation</vt:lpstr>
      <vt:lpstr>PowerPoint Presentation</vt:lpstr>
      <vt:lpstr>. </vt:lpstr>
      <vt:lpstr>Get correlation between Price and all columns</vt:lpstr>
      <vt:lpstr>Data Cleaning </vt:lpstr>
      <vt:lpstr>The missing values </vt:lpstr>
      <vt:lpstr>Modeling</vt:lpstr>
      <vt:lpstr>LinearRegression : 75.7   , RandomForestRegressor : 82.15  GradientBoostingRegressor : 82.5</vt:lpstr>
      <vt:lpst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ZIAD</dc:creator>
  <cp:lastModifiedBy>زياد احمد فريج احمد الصاوى</cp:lastModifiedBy>
  <cp:revision>26</cp:revision>
  <dcterms:created xsi:type="dcterms:W3CDTF">2023-08-17T18:29:00Z</dcterms:created>
  <dcterms:modified xsi:type="dcterms:W3CDTF">2023-08-25T00:52:36Z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A0F5B7FB67E4439987CAD3301C268051</vt:lpwstr>
  </property>
  <property fmtid="{D5CDD505-2E9C-101B-9397-08002B2CF9AE}" pid="3" name="KSOProductBuildVer">
    <vt:lpwstr>1033-11.2.0.11417</vt:lpwstr>
  </property>
</Properties>
</file>

<file path=docProps/thumbnail.jpeg>
</file>